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4" r:id="rId22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C33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8" autoAdjust="0"/>
    <p:restoredTop sz="94660"/>
  </p:normalViewPr>
  <p:slideViewPr>
    <p:cSldViewPr>
      <p:cViewPr varScale="1">
        <p:scale>
          <a:sx n="31" d="100"/>
          <a:sy n="31" d="100"/>
        </p:scale>
        <p:origin x="-6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E17C1-E5C7-417D-9C3C-592EB2C475BD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5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C2A06-7189-4132-B0D3-6A86BFC3C31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1CD60-57AC-4EAD-B8C3-5DC7FA9DC479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BC134-CD6B-4981-AFCF-F2CD8CEC7FB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1DAFC-6DA2-457C-86DA-D7C32CA5AFCF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D1F7C-106E-454B-A734-2BD88277E6D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1FA7C-5B87-4750-9776-7ABA67302808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D43A9-7434-4561-94DB-33F313B5FA6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B038-D17C-4199-80F0-EA459BE70ADE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1B85A-55C3-4827-BBFD-C231180B378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01E3F-E8DA-4A7F-953C-07AF6FBDABE0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97EA6-9DAC-4F17-9250-0182DB16D73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38459-436A-4482-9C79-C9077B4C654F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8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86464-E952-4775-8433-BEC2D1198BF1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AD99F-B4F6-4923-BBB2-93CB82AD7104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5647C-7009-447E-9A5D-5444CE449D4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725FA-0DEB-4E48-9C2B-DC232EB5B04A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E9BCB-E74F-465B-B8B3-FCFA91BA226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1F2E6-62AE-4D75-A7C5-71A6B9E728C9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F2EB6-AE4E-43AD-B6E6-369348410DF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com Único Canto Aparado e Arredondado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Triângulo retângulo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dirty="0" smtClean="0"/>
              <a:t>Clique no ícone para adicionar uma imagem</a:t>
            </a:r>
            <a:endParaRPr lang="en-US" noProof="0" dirty="0"/>
          </a:p>
        </p:txBody>
      </p:sp>
      <p:sp>
        <p:nvSpPr>
          <p:cNvPr id="9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401B7-1D72-4A69-A772-B40880588D01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10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1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0211F-F491-4ABD-B7B1-511EB914171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9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079220-1BF5-4922-BF18-67FEC5C52D9F}" type="datetimeFigureOut">
              <a:rPr lang="pt-BR"/>
              <a:pPr>
                <a:defRPr/>
              </a:pPr>
              <a:t>29/03/2012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6B848D-9CB8-434F-9A8C-62C48F79760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grpSp>
        <p:nvGrpSpPr>
          <p:cNvPr id="1033" name="Grupo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6" r:id="rId2"/>
    <p:sldLayoutId id="2147483685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6" r:id="rId9"/>
    <p:sldLayoutId id="2147483682" r:id="rId10"/>
    <p:sldLayoutId id="214748368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pt-BR" dirty="0" smtClean="0"/>
              <a:t>Destaque Logística</a:t>
            </a:r>
            <a:endParaRPr lang="pt-BR" dirty="0"/>
          </a:p>
        </p:txBody>
      </p:sp>
      <p:sp>
        <p:nvSpPr>
          <p:cNvPr id="13314" name="Subtítulo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pt-BR" smtClean="0"/>
              <a:t>GRUPO </a:t>
            </a:r>
            <a:r>
              <a:rPr lang="pt-BR" sz="3600" smtClean="0"/>
              <a:t>10</a:t>
            </a:r>
          </a:p>
          <a:p>
            <a:pPr marR="0"/>
            <a:r>
              <a:rPr lang="pt-BR" smtClean="0"/>
              <a:t>UNIFAE</a:t>
            </a:r>
          </a:p>
          <a:p>
            <a:pPr marR="0"/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28625" y="785813"/>
            <a:ext cx="8229600" cy="500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pt-BR" sz="2600" dirty="0">
                <a:solidFill>
                  <a:srgbClr val="FF0000"/>
                </a:solidFill>
                <a:latin typeface="+mn-lt"/>
              </a:rPr>
              <a:t>Cases de Fracassos: Sobre a Empresa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pt-BR" sz="26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85813" y="1643063"/>
            <a:ext cx="7429500" cy="4862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Com o objetivo de elaborar soluções completas em logística e após um longo período de conhecimento das operações dentro das empresas do Grupo Brasil, nasceu a Brasil Logística.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Empresa pertencente ao Grupo Brasil, onde conta com mais de 6 empresas, como SERTA, TABACOW, SIFCO, VULCAN entre outras.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Localizado em Guarulhos, grande São Paulo ela nasceu para resolver toda as necessidades de logísticas ligada ao Grupo Brasil.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+mn-lt"/>
            </a:endParaRPr>
          </a:p>
        </p:txBody>
      </p:sp>
      <p:pic>
        <p:nvPicPr>
          <p:cNvPr id="22531" name="Imagem 5" descr="Brasil Logistic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1357313"/>
            <a:ext cx="24320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Imagem 8" descr="frota_moto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786313"/>
            <a:ext cx="3084513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Imagem 3" descr="brasil logistica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642938"/>
            <a:ext cx="32289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CaixaDeTexto 4"/>
          <p:cNvSpPr txBox="1">
            <a:spLocks noChangeArrowheads="1"/>
          </p:cNvSpPr>
          <p:nvPr/>
        </p:nvSpPr>
        <p:spPr bwMode="auto">
          <a:xfrm>
            <a:off x="785813" y="642938"/>
            <a:ext cx="45005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Atendia apenas as empresas ligadas ao Grupo Brasil, de forma que na crise de 2008/2009, onde algumas empresas passaram por problemas financeiros, a Brasil Logística teve que se desfazer de parte da sua frota. </a:t>
            </a:r>
          </a:p>
        </p:txBody>
      </p:sp>
      <p:sp>
        <p:nvSpPr>
          <p:cNvPr id="23556" name="CaixaDeTexto 5"/>
          <p:cNvSpPr txBox="1">
            <a:spLocks noChangeArrowheads="1"/>
          </p:cNvSpPr>
          <p:nvPr/>
        </p:nvSpPr>
        <p:spPr bwMode="auto">
          <a:xfrm>
            <a:off x="4071938" y="3000375"/>
            <a:ext cx="41433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>
                <a:latin typeface="Constantia" pitchFamily="18" charset="0"/>
              </a:rPr>
              <a:t>Poderia firmar parcerias com outras empresas  e assim se manter mais no mercado, explorando melhor seu Centro de Distribuição e sua frota de VUC, para transportes de carga na grande São Paulo e no interior.</a:t>
            </a:r>
          </a:p>
        </p:txBody>
      </p:sp>
      <p:pic>
        <p:nvPicPr>
          <p:cNvPr id="23557" name="Imagem 6" descr="rasil logistica 0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5" y="2857500"/>
            <a:ext cx="3214688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CaixaDeTexto 7"/>
          <p:cNvSpPr txBox="1">
            <a:spLocks noChangeArrowheads="1"/>
          </p:cNvSpPr>
          <p:nvPr/>
        </p:nvSpPr>
        <p:spPr bwMode="auto">
          <a:xfrm>
            <a:off x="714375" y="5357813"/>
            <a:ext cx="5429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Poderia ter investido em outros nichos de mercado. E oferecido os seus serviços a outras empresas que não fossem do grupo. Aumentando assim a sua renda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928688"/>
            <a:ext cx="3446463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88" y="1285875"/>
            <a:ext cx="8258175" cy="5715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pt-BR" sz="2600" dirty="0" smtClean="0">
                <a:solidFill>
                  <a:srgbClr val="FF0000"/>
                </a:solidFill>
              </a:rPr>
              <a:t>Cases de Fracassos: Sobre a Empresa</a:t>
            </a:r>
            <a:br>
              <a:rPr lang="pt-BR" sz="2600" dirty="0" smtClean="0">
                <a:solidFill>
                  <a:srgbClr val="FF0000"/>
                </a:solidFill>
              </a:rPr>
            </a:br>
            <a:r>
              <a:rPr lang="pt-BR" sz="2600" dirty="0" smtClean="0">
                <a:solidFill>
                  <a:srgbClr val="FF0000"/>
                </a:solidFill>
              </a:rPr>
              <a:t/>
            </a:r>
            <a:br>
              <a:rPr lang="pt-BR" sz="2600" dirty="0" smtClean="0">
                <a:solidFill>
                  <a:srgbClr val="FF0000"/>
                </a:solidFill>
              </a:rPr>
            </a:br>
            <a:endParaRPr lang="pt-BR" sz="2600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4922837"/>
          </a:xfrm>
        </p:spPr>
        <p:txBody>
          <a:bodyPr>
            <a:normAutofit fontScale="92500" lnSpcReduction="20000"/>
          </a:bodyPr>
          <a:lstStyle/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pt-BR" dirty="0" smtClean="0"/>
              <a:t> A companhia foi constituída em 1961, atuando no setor de construção civil pesada, e a partir de 1965 ingressou na área de mineração.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pt-BR" dirty="0" smtClean="0"/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pt-BR" dirty="0" smtClean="0"/>
              <a:t> Em 1971 com seu capital aberto iniciou investimentos em pesquisa e desenvolvimento da produção de estanho e atuação na extração de cassiterita.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pt-BR" dirty="0" smtClean="0"/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pt-BR" dirty="0" smtClean="0"/>
              <a:t> Em 1996 passou a concentrar os investimentos no segmento de metais não-ferrosos, passando a ser o principal negócio. Ficou aos ativos a área de estanho, compostos da área de estanho, compostos de mineração e metalurgia, somaram-se as metalurgias de cobre e de zinco. 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857750"/>
          </a:xfrm>
        </p:spPr>
        <p:txBody>
          <a:bodyPr>
            <a:normAutofit lnSpcReduction="10000"/>
          </a:bodyPr>
          <a:lstStyle/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No vermelho, endividada, carente de investimentos conta com tecnologia atrasada no seu processo de produção e logística, tendo seu produto final encarecido.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pt-BR" dirty="0" smtClean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Está sem investimentos de expansão há 15 anos.</a:t>
            </a:r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pt-BR" dirty="0" smtClean="0"/>
          </a:p>
          <a:p>
            <a:pPr marL="274320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pt-BR" dirty="0" smtClean="0"/>
              <a:t>Tendo o foco apenas na produção, deve fechar parcerias com companhias do setor de mineração para garantir insumos no longo prazo, caso contrário, a companhia não poderá aumentar sua competitividade no mercado.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ítulo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pt-BR" sz="2600" smtClean="0">
                <a:solidFill>
                  <a:srgbClr val="FF0000"/>
                </a:solidFill>
              </a:rPr>
              <a:t>Cases de fracasso  sobre a empresa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half" idx="2"/>
          </p:nvPr>
        </p:nvSpPr>
        <p:spPr>
          <a:xfrm>
            <a:off x="500063" y="2714625"/>
            <a:ext cx="8286750" cy="3929063"/>
          </a:xfrm>
        </p:spPr>
        <p:txBody>
          <a:bodyPr>
            <a:normAutofit/>
          </a:bodyPr>
          <a:lstStyle/>
          <a:p>
            <a:pPr marL="457200" indent="-457200" algn="just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PT" sz="2400" smtClean="0"/>
              <a:t>Fundada em 6 de novembro de 1995, pertencia a Globosat. Com a ascensão da Internet, foi criado o site Shoptime.com em 1997 com maior variedade de produtos. </a:t>
            </a:r>
          </a:p>
          <a:p>
            <a:pPr marL="457200" indent="-457200" algn="just">
              <a:lnSpc>
                <a:spcPct val="90000"/>
              </a:lnSpc>
              <a:buFont typeface="Calibri" pitchFamily="34" charset="0"/>
              <a:buAutoNum type="arabicPeriod"/>
            </a:pPr>
            <a:endParaRPr lang="pt-PT" sz="2400" smtClean="0"/>
          </a:p>
          <a:p>
            <a:pPr marL="457200" indent="-457200" algn="just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PT" sz="2400" smtClean="0"/>
              <a:t>Shoptime é uma empresa de varejo que possui como meios de venda: site, catálogo e canal de televisão.</a:t>
            </a:r>
          </a:p>
          <a:p>
            <a:pPr marL="457200" indent="-457200" algn="just">
              <a:lnSpc>
                <a:spcPct val="90000"/>
              </a:lnSpc>
              <a:buFont typeface="Calibri" pitchFamily="34" charset="0"/>
              <a:buAutoNum type="arabicPeriod"/>
            </a:pPr>
            <a:endParaRPr lang="pt-PT" sz="2400" smtClean="0"/>
          </a:p>
          <a:p>
            <a:pPr marL="457200" indent="-457200" algn="just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BR" sz="2400" smtClean="0"/>
              <a:t>No final de 2006 teve </a:t>
            </a:r>
            <a:r>
              <a:rPr lang="pt-PT" sz="2400" smtClean="0"/>
              <a:t> fusão entre Submarino, Shoptime e Americanas.com criando assim a  B2W Companhia Global do Varejo.</a:t>
            </a:r>
          </a:p>
          <a:p>
            <a:pPr marL="457200" indent="-457200">
              <a:lnSpc>
                <a:spcPct val="90000"/>
              </a:lnSpc>
              <a:buFont typeface="Wingdings 2" pitchFamily="18" charset="2"/>
              <a:buNone/>
            </a:pPr>
            <a:endParaRPr lang="pt-BR" sz="1900" smtClean="0"/>
          </a:p>
        </p:txBody>
      </p:sp>
      <p:pic>
        <p:nvPicPr>
          <p:cNvPr id="26627" name="Imagem 6" descr="Shop-Tim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2000250"/>
            <a:ext cx="2928937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28625" y="1000125"/>
            <a:ext cx="8229600" cy="51435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PT" smtClean="0"/>
              <a:t>Em maio de 2011, a Shoptime foi proibida de vender suas mercadorias pelo site, devido a quantidade de produtos não entregues.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pt-PT" smtClean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PT" smtClean="0"/>
              <a:t>A falha do atendimento está acarretado a falta de gerenciamento  do estoque, ou seja, o cliente fazia seu pedido e não o recebia.</a:t>
            </a:r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endParaRPr lang="pt-PT" smtClean="0"/>
          </a:p>
          <a:p>
            <a:pPr marL="514350" indent="-514350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pt-PT" smtClean="0"/>
              <a:t>A união do Shoptime com a Americanas.com e Submarino não gerou uma sinergia, pois não houve uma melhora nos pontos fracos e sim o agravamento dos mesmos.</a:t>
            </a: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FF0000"/>
                </a:solidFill>
              </a:rPr>
              <a:t>Análise Comparativa</a:t>
            </a:r>
            <a:br>
              <a:rPr lang="pt-BR" dirty="0" smtClean="0">
                <a:solidFill>
                  <a:srgbClr val="FF0000"/>
                </a:solidFill>
              </a:rPr>
            </a:br>
            <a:r>
              <a:rPr lang="pt-BR" dirty="0" smtClean="0">
                <a:solidFill>
                  <a:srgbClr val="FF0000"/>
                </a:solidFill>
              </a:rPr>
              <a:t>Rodonaves X Brasil Logística 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8674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82813"/>
            <a:ext cx="8229600" cy="4389437"/>
          </a:xfrm>
        </p:spPr>
        <p:txBody>
          <a:bodyPr/>
          <a:lstStyle/>
          <a:p>
            <a:pPr algn="just"/>
            <a:r>
              <a:rPr lang="pt-BR" smtClean="0">
                <a:solidFill>
                  <a:srgbClr val="FF0000"/>
                </a:solidFill>
              </a:rPr>
              <a:t>Rodonaves</a:t>
            </a:r>
            <a:r>
              <a:rPr lang="pt-BR" smtClean="0"/>
              <a:t> foi uma empresa que obteve sucesso devido as parcerias formadas, ou seja, o serviço não era concentrado somente em uma empresa  o que lhe trouxe maior abrangência de localidade.</a:t>
            </a:r>
          </a:p>
          <a:p>
            <a:pPr algn="just"/>
            <a:endParaRPr lang="pt-BR" smtClean="0"/>
          </a:p>
          <a:p>
            <a:pPr algn="just"/>
            <a:r>
              <a:rPr lang="pt-BR" smtClean="0"/>
              <a:t> </a:t>
            </a:r>
            <a:r>
              <a:rPr lang="pt-BR" smtClean="0">
                <a:solidFill>
                  <a:srgbClr val="FF0000"/>
                </a:solidFill>
              </a:rPr>
              <a:t>Brasil Logística </a:t>
            </a:r>
            <a:r>
              <a:rPr lang="pt-BR" smtClean="0"/>
              <a:t>não soube explorar seu nicho de mercado, devido a atuação em poucas áreas de mercado resultando na queda de demanda, pois oferecia seus serviços somente às empresas do mesmo grupo.</a:t>
            </a:r>
          </a:p>
          <a:p>
            <a:pPr>
              <a:buFont typeface="Wingdings 2" pitchFamily="18" charset="2"/>
              <a:buNone/>
            </a:pPr>
            <a:endParaRPr lang="pt-BR" smtClean="0"/>
          </a:p>
          <a:p>
            <a:pPr>
              <a:buFont typeface="Wingdings 2" pitchFamily="18" charset="2"/>
              <a:buNone/>
            </a:pPr>
            <a:endParaRPr lang="pt-BR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63" y="1928813"/>
            <a:ext cx="8229600" cy="478631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pt-BR" smtClean="0">
                <a:solidFill>
                  <a:srgbClr val="FF0000"/>
                </a:solidFill>
              </a:rPr>
              <a:t>Vale</a:t>
            </a:r>
            <a:r>
              <a:rPr lang="pt-BR" smtClean="0"/>
              <a:t> atua em vários setores e trabalha com uma logística multimodal, ou seja, com ferrovias e transporte marítimo. Seu </a:t>
            </a:r>
            <a:r>
              <a:rPr lang="pt-BR" sz="2800" smtClean="0"/>
              <a:t>diferencial  é ter um sistema integrado, a chamada cadeia integrada, que liga minas a ferrovias, ferrovias a portos e portos  navegação, além de  oferecer  sua logística a terceiros.</a:t>
            </a:r>
          </a:p>
          <a:p>
            <a:pPr algn="just">
              <a:lnSpc>
                <a:spcPct val="90000"/>
              </a:lnSpc>
            </a:pPr>
            <a:r>
              <a:rPr lang="pt-BR" sz="2800" smtClean="0">
                <a:solidFill>
                  <a:srgbClr val="FF0000"/>
                </a:solidFill>
              </a:rPr>
              <a:t>Paranapanema </a:t>
            </a:r>
            <a:r>
              <a:rPr lang="pt-BR" sz="2800" smtClean="0"/>
              <a:t>reduziu os setores de atuação, e em conseqüência ficou endividada, encarecendo o produto final. Sua logística teve atraso no avanço da tecnologia e concentrou  apenas em uma matéria prima, e não seguiu o mercado.</a:t>
            </a:r>
            <a:endParaRPr lang="pt-BR" smtClean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FF0000"/>
                </a:solidFill>
              </a:rPr>
              <a:t>Análise Comparativa</a:t>
            </a:r>
            <a:br>
              <a:rPr lang="pt-BR" dirty="0" smtClean="0">
                <a:solidFill>
                  <a:srgbClr val="FF0000"/>
                </a:solidFill>
              </a:rPr>
            </a:br>
            <a:r>
              <a:rPr lang="pt-BR" dirty="0" smtClean="0">
                <a:solidFill>
                  <a:srgbClr val="FF0000"/>
                </a:solidFill>
              </a:rPr>
              <a:t>Vale X Paranapanema</a:t>
            </a:r>
            <a:endParaRPr lang="pt-B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FF0000"/>
                </a:solidFill>
              </a:rPr>
              <a:t>Análise Comparativa</a:t>
            </a:r>
            <a:br>
              <a:rPr lang="pt-BR" dirty="0" smtClean="0">
                <a:solidFill>
                  <a:srgbClr val="FF0000"/>
                </a:solidFill>
              </a:rPr>
            </a:br>
            <a:r>
              <a:rPr lang="pt-BR" dirty="0" smtClean="0">
                <a:solidFill>
                  <a:srgbClr val="FF0000"/>
                </a:solidFill>
              </a:rPr>
              <a:t>Pão de Açúcar X Shoptime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0" y="1571625"/>
            <a:ext cx="9001125" cy="521493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pt-BR" smtClean="0">
                <a:solidFill>
                  <a:srgbClr val="FF0000"/>
                </a:solidFill>
              </a:rPr>
              <a:t>Pão de Açúcar </a:t>
            </a:r>
            <a:r>
              <a:rPr lang="pt-BR" smtClean="0"/>
              <a:t>realizou grandes investimentos em estocagem além de utilizar um sistema multimodal de transportes, incluindo transporte de cabotagem em movimentação de grandes cargas, reduzindo custos em cerca de 30%. Utilizou parcerias e terceirizou sua operação de transportes, economizando com renovação de frota e custos de manutenção e funcionários. </a:t>
            </a:r>
          </a:p>
          <a:p>
            <a:pPr algn="just">
              <a:lnSpc>
                <a:spcPct val="90000"/>
              </a:lnSpc>
            </a:pPr>
            <a:endParaRPr lang="pt-BR" smtClean="0"/>
          </a:p>
          <a:p>
            <a:pPr algn="just">
              <a:lnSpc>
                <a:spcPct val="90000"/>
              </a:lnSpc>
            </a:pPr>
            <a:r>
              <a:rPr lang="pt-BR" smtClean="0">
                <a:solidFill>
                  <a:srgbClr val="FF0000"/>
                </a:solidFill>
              </a:rPr>
              <a:t>Shoptime </a:t>
            </a:r>
            <a:r>
              <a:rPr lang="pt-BR" smtClean="0"/>
              <a:t>possui um sistema de controle de estoque deficitário, acarretando atrasos e cancelamentos de pedidos e a sua união com outras empresas não lhe trouxe habilidades que lhe faltavam, não havendo uma melhora dos seus pontos fracos , com isso não criou uma sinergia.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7313" y="2354263"/>
            <a:ext cx="8929687" cy="431482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pt-BR" sz="2200" dirty="0" smtClean="0"/>
              <a:t>Parceria formada com pequenos supermercados varejistas, como 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pt-BR" sz="2200" dirty="0" smtClean="0"/>
              <a:t>Supermercado </a:t>
            </a:r>
            <a:r>
              <a:rPr lang="pt-BR" sz="2200" dirty="0" err="1" smtClean="0"/>
              <a:t>Boratto</a:t>
            </a:r>
            <a:r>
              <a:rPr lang="pt-BR" sz="2200" dirty="0" smtClean="0"/>
              <a:t>, </a:t>
            </a:r>
            <a:r>
              <a:rPr lang="pt-BR" sz="2200" smtClean="0"/>
              <a:t>Unirede, </a:t>
            </a:r>
            <a:r>
              <a:rPr lang="pt-BR" sz="2200" smtClean="0"/>
              <a:t>Porto Real  entre  outros. </a:t>
            </a:r>
            <a:r>
              <a:rPr lang="pt-BR" sz="2200" dirty="0" smtClean="0"/>
              <a:t>Com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pt-BR" sz="2200" dirty="0" smtClean="0"/>
              <a:t>intenção de poderem  sobreviver no mercado, sendo uma grande rede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pt-BR" sz="2200" dirty="0" smtClean="0"/>
              <a:t>de Supermercados.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pt-BR" sz="2200" dirty="0" smtClean="0"/>
          </a:p>
          <a:p>
            <a:pPr algn="just">
              <a:lnSpc>
                <a:spcPct val="80000"/>
              </a:lnSpc>
            </a:pPr>
            <a:r>
              <a:rPr lang="pt-BR" sz="2200" dirty="0" smtClean="0"/>
              <a:t>Houve melhoria na eficiência logística, e um controle mais eficiente de estoques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pt-BR" sz="2200" dirty="0" smtClean="0"/>
          </a:p>
          <a:p>
            <a:pPr algn="just">
              <a:lnSpc>
                <a:spcPct val="80000"/>
              </a:lnSpc>
            </a:pPr>
            <a:r>
              <a:rPr lang="pt-BR" sz="2200" dirty="0" smtClean="0"/>
              <a:t>Criação de um Centro de Distribuição para as lojas ligadas a rede, servindo de  um estoque para lojas que possuem um pequeno  espaço.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pt-BR" sz="2200" dirty="0" smtClean="0"/>
          </a:p>
          <a:p>
            <a:pPr algn="just">
              <a:lnSpc>
                <a:spcPct val="80000"/>
              </a:lnSpc>
            </a:pPr>
            <a:r>
              <a:rPr lang="pt-BR" sz="2200" dirty="0" smtClean="0"/>
              <a:t>Compras de mercadorias em um maior  volume garantindo um poder maior de negociação com as distribuidoras, ganhando com isso preços menores na compra de suas mercadorias.</a:t>
            </a:r>
          </a:p>
        </p:txBody>
      </p:sp>
      <p:sp>
        <p:nvSpPr>
          <p:cNvPr id="31746" name="Título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857250"/>
          </a:xfrm>
        </p:spPr>
        <p:txBody>
          <a:bodyPr/>
          <a:lstStyle/>
          <a:p>
            <a:pPr algn="ctr"/>
            <a:r>
              <a:rPr lang="pt-BR" sz="4000" smtClean="0">
                <a:solidFill>
                  <a:srgbClr val="FF0000"/>
                </a:solidFill>
              </a:rPr>
              <a:t>Exemplos de sucesso em São João da Boa Vista</a:t>
            </a:r>
          </a:p>
        </p:txBody>
      </p:sp>
      <p:pic>
        <p:nvPicPr>
          <p:cNvPr id="31747" name="Imagem 4" descr="rede 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2975" y="1400175"/>
            <a:ext cx="2214563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ítulo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2328863" cy="1143000"/>
          </a:xfrm>
        </p:spPr>
        <p:txBody>
          <a:bodyPr/>
          <a:lstStyle/>
          <a:p>
            <a:r>
              <a:rPr lang="pt-BR" smtClean="0">
                <a:solidFill>
                  <a:srgbClr val="FF0000"/>
                </a:solidFill>
              </a:rPr>
              <a:t>Critérios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214938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b="1" u="sng" dirty="0" smtClean="0">
              <a:solidFill>
                <a:srgbClr val="FF0000"/>
              </a:solidFill>
            </a:endParaRP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</a:t>
            </a:r>
            <a:r>
              <a:rPr lang="pt-BR" dirty="0" smtClean="0"/>
              <a:t>	Escolhemos Empresas que obtiveram sucessos e fracassos nos seguintes Segmentos: 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1.1</a:t>
            </a:r>
            <a:r>
              <a:rPr lang="pt-BR" dirty="0" smtClean="0"/>
              <a:t>  Empresas de Transportes 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1.2</a:t>
            </a:r>
            <a:r>
              <a:rPr lang="pt-BR" dirty="0" smtClean="0"/>
              <a:t>  Indústria 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/>
              <a:t>	</a:t>
            </a:r>
            <a:r>
              <a:rPr lang="pt-B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1.3</a:t>
            </a:r>
            <a:r>
              <a:rPr lang="pt-BR" dirty="0" smtClean="0"/>
              <a:t>  Comércio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pt-BR" dirty="0" smtClean="0"/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pt-BR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2.</a:t>
            </a:r>
            <a:r>
              <a:rPr lang="pt-BR" dirty="0" smtClean="0"/>
              <a:t>	Todas as empresas foram avaliadas com o enfoque na Administração Logística e do Dept. de Materiais das empresas selecionadas.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00063" y="571500"/>
            <a:ext cx="8229600" cy="857250"/>
          </a:xfrm>
          <a:prstGeom prst="rect">
            <a:avLst/>
          </a:prstGeom>
        </p:spPr>
        <p:txBody>
          <a:bodyPr lIns="0" rIns="0" bIns="0"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pt-BR" sz="4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Exemplos de Fracassos em São João da Boa Vista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285750" y="2428875"/>
            <a:ext cx="8643938" cy="4103688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pt-BR" sz="2400" smtClean="0"/>
              <a:t>A  Duarte Logística foi uma das maiores transportadoras da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pt-BR" sz="2400" smtClean="0"/>
              <a:t>região de São João da Boa Vista, e atuante no mercado até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pt-BR" sz="2400" smtClean="0"/>
              <a:t>os dias de hoje. Porém:</a:t>
            </a:r>
          </a:p>
          <a:p>
            <a:pPr algn="just">
              <a:lnSpc>
                <a:spcPct val="90000"/>
              </a:lnSpc>
            </a:pPr>
            <a:r>
              <a:rPr lang="pt-BR" sz="2400" smtClean="0"/>
              <a:t>Não fez investimentos na renovação de sua frota de veículos.</a:t>
            </a:r>
          </a:p>
          <a:p>
            <a:pPr algn="just">
              <a:lnSpc>
                <a:spcPct val="90000"/>
              </a:lnSpc>
            </a:pPr>
            <a:endParaRPr lang="pt-BR" sz="2400" smtClean="0"/>
          </a:p>
          <a:p>
            <a:pPr algn="just">
              <a:lnSpc>
                <a:spcPct val="90000"/>
              </a:lnSpc>
            </a:pPr>
            <a:r>
              <a:rPr lang="pt-BR" sz="2400" smtClean="0"/>
              <a:t>Não possui parcerias firmadas com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pt-BR" sz="2400" smtClean="0"/>
              <a:t>outras empresas.</a:t>
            </a:r>
          </a:p>
          <a:p>
            <a:pPr algn="just">
              <a:lnSpc>
                <a:spcPct val="90000"/>
              </a:lnSpc>
            </a:pPr>
            <a:endParaRPr lang="pt-BR" sz="2400" smtClean="0"/>
          </a:p>
          <a:p>
            <a:pPr algn="just">
              <a:lnSpc>
                <a:spcPct val="90000"/>
              </a:lnSpc>
            </a:pPr>
            <a:r>
              <a:rPr lang="pt-BR" sz="2400" smtClean="0"/>
              <a:t>E por falta de seguranças em seus </a:t>
            </a: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pt-BR" sz="2400" smtClean="0"/>
              <a:t>veículos perderam muitos clientes.</a:t>
            </a:r>
          </a:p>
        </p:txBody>
      </p:sp>
      <p:sp>
        <p:nvSpPr>
          <p:cNvPr id="32771" name="CaixaDeTexto 5"/>
          <p:cNvSpPr txBox="1">
            <a:spLocks noChangeArrowheads="1"/>
          </p:cNvSpPr>
          <p:nvPr/>
        </p:nvSpPr>
        <p:spPr bwMode="auto">
          <a:xfrm>
            <a:off x="2143125" y="1714500"/>
            <a:ext cx="457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800">
                <a:solidFill>
                  <a:srgbClr val="EAC332"/>
                </a:solidFill>
                <a:latin typeface="Arial Black" pitchFamily="34" charset="0"/>
              </a:rPr>
              <a:t>Duarte Logística Ltda. </a:t>
            </a:r>
          </a:p>
        </p:txBody>
      </p:sp>
      <p:pic>
        <p:nvPicPr>
          <p:cNvPr id="32772" name="Imagem 6" descr="n0_07b88ffc9ab0f02ca7accbc8f1d09a4f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7663" y="4362450"/>
            <a:ext cx="3119437" cy="205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ítulo 1"/>
          <p:cNvSpPr>
            <a:spLocks noGrp="1"/>
          </p:cNvSpPr>
          <p:nvPr>
            <p:ph type="title"/>
          </p:nvPr>
        </p:nvSpPr>
        <p:spPr>
          <a:xfrm>
            <a:off x="500063" y="571500"/>
            <a:ext cx="8229600" cy="857250"/>
          </a:xfrm>
        </p:spPr>
        <p:txBody>
          <a:bodyPr/>
          <a:lstStyle/>
          <a:p>
            <a:pPr algn="ctr"/>
            <a:r>
              <a:rPr lang="pt-BR" smtClean="0">
                <a:solidFill>
                  <a:srgbClr val="FF0000"/>
                </a:solidFill>
              </a:rPr>
              <a:t>Conclusão</a:t>
            </a:r>
          </a:p>
        </p:txBody>
      </p:sp>
      <p:sp>
        <p:nvSpPr>
          <p:cNvPr id="33794" name="Espaço Reservado para Conteúdo 2"/>
          <p:cNvSpPr>
            <a:spLocks noGrp="1"/>
          </p:cNvSpPr>
          <p:nvPr>
            <p:ph idx="1"/>
          </p:nvPr>
        </p:nvSpPr>
        <p:spPr>
          <a:xfrm>
            <a:off x="142875" y="1428750"/>
            <a:ext cx="8786813" cy="5286375"/>
          </a:xfrm>
        </p:spPr>
        <p:txBody>
          <a:bodyPr/>
          <a:lstStyle/>
          <a:p>
            <a:pPr marL="514350" indent="-514350" algn="just"/>
            <a:r>
              <a:rPr lang="pt-BR" smtClean="0"/>
              <a:t>Todas as empresas que obtiveram sucesso e superaram seus desafios foram aquelas que firmaram parcerias, realizaram investimentos e um controle de estoque mais acertado às suas necessidades.</a:t>
            </a:r>
          </a:p>
          <a:p>
            <a:pPr marL="514350" indent="-514350" algn="just"/>
            <a:endParaRPr lang="pt-BR" smtClean="0"/>
          </a:p>
          <a:p>
            <a:pPr marL="514350" indent="-514350" algn="just"/>
            <a:r>
              <a:rPr lang="pt-BR" smtClean="0"/>
              <a:t>As empresas que tiveram fracassos em suas operações, foram empresas que possuíam uma boa estrutura inicial, porém não investiram e não aproveitaram as oportunidades de explorar outros nichos de mercado, e sobre tudo não aproveitaram a sinergia geradas entre algumas fusões que ocorreram, e principalmente não tiveram um controle eficiente de sua mercadoria.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00125" y="581025"/>
            <a:ext cx="7072313" cy="7762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t-BR" dirty="0" smtClean="0">
                <a:solidFill>
                  <a:srgbClr val="FF0000"/>
                </a:solidFill>
              </a:rPr>
              <a:t>Cases</a:t>
            </a:r>
            <a:endParaRPr lang="pt-BR" dirty="0">
              <a:solidFill>
                <a:srgbClr val="FF0000"/>
              </a:solidFill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/>
        </p:nvGraphicFramePr>
        <p:xfrm>
          <a:off x="1023938" y="1397000"/>
          <a:ext cx="2643206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32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>
                          <a:solidFill>
                            <a:schemeClr val="bg1"/>
                          </a:solidFill>
                        </a:rPr>
                        <a:t>Sucessos</a:t>
                      </a:r>
                      <a:endParaRPr lang="pt-BR" sz="24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74" name="Imagem 7" descr="rodonav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000250"/>
            <a:ext cx="2395538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ela 8"/>
          <p:cNvGraphicFramePr>
            <a:graphicFrameLocks noGrp="1"/>
          </p:cNvGraphicFramePr>
          <p:nvPr/>
        </p:nvGraphicFramePr>
        <p:xfrm>
          <a:off x="5500688" y="1439863"/>
          <a:ext cx="2588614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6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sz="2400" dirty="0" smtClean="0"/>
                        <a:t>Fracassos</a:t>
                      </a:r>
                      <a:endParaRPr lang="pt-BR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 smtClean="0"/>
                    </a:p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5387" name="Imagem 9" descr="Novo_Logo_da_Val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5538" y="3429000"/>
            <a:ext cx="24320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8" name="Imagem 10" descr="Brasil Logistic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6413" y="1982788"/>
            <a:ext cx="24304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9" name="Imagem 11" descr="Shop-Tim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99113" y="4857750"/>
            <a:ext cx="2401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0" name="Imagem 12" descr="pao-de-acucar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98550" y="4884738"/>
            <a:ext cx="24876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9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2125" y="3429000"/>
            <a:ext cx="242887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Espaço Reservado para Conteúdo 2"/>
          <p:cNvSpPr>
            <a:spLocks noGrp="1"/>
          </p:cNvSpPr>
          <p:nvPr>
            <p:ph idx="1"/>
          </p:nvPr>
        </p:nvSpPr>
        <p:spPr>
          <a:xfrm>
            <a:off x="428625" y="785813"/>
            <a:ext cx="8229600" cy="5000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pt-BR" smtClean="0">
                <a:solidFill>
                  <a:srgbClr val="FF0000"/>
                </a:solidFill>
              </a:rPr>
              <a:t>Cases de Sucesso: Sobre a Empresa</a:t>
            </a:r>
          </a:p>
          <a:p>
            <a:pPr>
              <a:buFont typeface="Wingdings 2" pitchFamily="18" charset="2"/>
              <a:buNone/>
            </a:pPr>
            <a:endParaRPr lang="pt-BR" smtClean="0"/>
          </a:p>
        </p:txBody>
      </p:sp>
      <p:sp>
        <p:nvSpPr>
          <p:cNvPr id="4" name="CaixaDeTexto 3"/>
          <p:cNvSpPr txBox="1"/>
          <p:nvPr/>
        </p:nvSpPr>
        <p:spPr>
          <a:xfrm>
            <a:off x="785813" y="1360488"/>
            <a:ext cx="7429500" cy="5538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A Rodonaves é uma empresa de logística de transportes Rodoviários especializadas em cargas e encomendas secas e fracionadas alem de contar com serviços de revenda de caminhões e possui uma corretora de seguro própria.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Com sede na Cidade de Ribeirão Preto, o seu fundador, Sr. João Naves, iniciou a atividade fazendo entregas com uma bicicleta de carga.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Hoje a empresa conta com uma frota de 1.200 unidades entre veículos próprios e agregados. Conta ainda com a certificação ISO 9001.</a:t>
            </a:r>
          </a:p>
        </p:txBody>
      </p:sp>
      <p:pic>
        <p:nvPicPr>
          <p:cNvPr id="16387" name="Imagem 4" descr="rodonav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1285875"/>
            <a:ext cx="2286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Espaço Reservado para Conteúdo 3" descr="20071218_vu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2725" y="785813"/>
            <a:ext cx="2716213" cy="1857375"/>
          </a:xfrm>
        </p:spPr>
      </p:pic>
      <p:pic>
        <p:nvPicPr>
          <p:cNvPr id="17410" name="Imagem 4" descr="_DSC450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38" y="857250"/>
            <a:ext cx="2295525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CaixaDeTexto 5"/>
          <p:cNvSpPr txBox="1">
            <a:spLocks noChangeArrowheads="1"/>
          </p:cNvSpPr>
          <p:nvPr/>
        </p:nvSpPr>
        <p:spPr bwMode="auto">
          <a:xfrm>
            <a:off x="3000375" y="1071563"/>
            <a:ext cx="33575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Possui uma grande  variedade  de veículos  para atender a diferentes necessidades. </a:t>
            </a:r>
          </a:p>
        </p:txBody>
      </p:sp>
      <p:sp>
        <p:nvSpPr>
          <p:cNvPr id="17412" name="CaixaDeTexto 6"/>
          <p:cNvSpPr txBox="1">
            <a:spLocks noChangeArrowheads="1"/>
          </p:cNvSpPr>
          <p:nvPr/>
        </p:nvSpPr>
        <p:spPr bwMode="auto">
          <a:xfrm>
            <a:off x="357188" y="2714625"/>
            <a:ext cx="535781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Possui </a:t>
            </a:r>
            <a:r>
              <a:rPr lang="pt-BR" sz="2400">
                <a:latin typeface="Constantia" pitchFamily="18" charset="0"/>
              </a:rPr>
              <a:t>10</a:t>
            </a:r>
            <a:r>
              <a:rPr lang="pt-BR" sz="2000">
                <a:latin typeface="Constantia" pitchFamily="18" charset="0"/>
              </a:rPr>
              <a:t> filiais e mais de 140 unidades espalhadas  em 7  estados de forma a atender melhor  seus clientes, com economia e eficiência.</a:t>
            </a:r>
          </a:p>
          <a:p>
            <a:pPr algn="just"/>
            <a:endParaRPr lang="pt-BR">
              <a:latin typeface="Constantia" pitchFamily="18" charset="0"/>
            </a:endParaRPr>
          </a:p>
        </p:txBody>
      </p:sp>
      <p:pic>
        <p:nvPicPr>
          <p:cNvPr id="17413" name="Imagem 7" descr="Plataforma com modelo 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2786063"/>
            <a:ext cx="28321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CaixaDeTexto 8"/>
          <p:cNvSpPr txBox="1">
            <a:spLocks noChangeArrowheads="1"/>
          </p:cNvSpPr>
          <p:nvPr/>
        </p:nvSpPr>
        <p:spPr bwMode="auto">
          <a:xfrm>
            <a:off x="3214688" y="5286375"/>
            <a:ext cx="5572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Para seguir crescendo com vigor e eficiência, a Rodonaves firmou parcerias com a Paulineris que dão suporte à operacionalização de seu negócio com o máximo de profissionalismo.</a:t>
            </a:r>
          </a:p>
        </p:txBody>
      </p:sp>
      <p:pic>
        <p:nvPicPr>
          <p:cNvPr id="17415" name="Imagem 9" descr="12_ano1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" y="435768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28625" y="785813"/>
            <a:ext cx="8229600" cy="500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pt-BR" sz="2600" dirty="0">
                <a:solidFill>
                  <a:srgbClr val="FF0000"/>
                </a:solidFill>
                <a:latin typeface="+mn-lt"/>
              </a:rPr>
              <a:t>Cases de Sucesso: Sobre a Empresa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pt-BR" sz="2600" dirty="0">
              <a:latin typeface="+mn-lt"/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714375" y="1619250"/>
            <a:ext cx="7429500" cy="461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A Vale é a segunda maior mineradora do mundo, com sede no Brasil e atua em 38 países.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A Vale não apenas atua no setor de mineração mas também nas áreas de siderurgia, energia e logística.  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A Vale se destacou no ranking Global 500, da revista americana Fortune, e na edição Melhores e Maiores da revista brasileira Exame.</a:t>
            </a:r>
          </a:p>
        </p:txBody>
      </p:sp>
      <p:pic>
        <p:nvPicPr>
          <p:cNvPr id="18435" name="Imagem 6" descr="Novo_Logo_da_Val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1285875"/>
            <a:ext cx="22637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aixaDeTexto 3"/>
          <p:cNvSpPr txBox="1">
            <a:spLocks noChangeArrowheads="1"/>
          </p:cNvSpPr>
          <p:nvPr/>
        </p:nvSpPr>
        <p:spPr bwMode="auto">
          <a:xfrm>
            <a:off x="4286250" y="3071813"/>
            <a:ext cx="46434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Um diferencial da Vale é ter um sistema integrado, a chamada cadeia integrada, que liga minas a ferrovias, ferrovias a portos e portos a navegação.</a:t>
            </a:r>
          </a:p>
        </p:txBody>
      </p:sp>
      <p:pic>
        <p:nvPicPr>
          <p:cNvPr id="19458" name="Imagem 4" descr="Locomotivas_val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643188"/>
            <a:ext cx="39370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CaixaDeTexto 5"/>
          <p:cNvSpPr txBox="1">
            <a:spLocks noChangeArrowheads="1"/>
          </p:cNvSpPr>
          <p:nvPr/>
        </p:nvSpPr>
        <p:spPr bwMode="auto">
          <a:xfrm>
            <a:off x="214313" y="928688"/>
            <a:ext cx="45720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A Vale trabalha com uma logística multimodal, sendo ferrovias, e transporte marítimo. No modelo de ferrovias ela ainda conta com trens de passageiros</a:t>
            </a:r>
          </a:p>
        </p:txBody>
      </p:sp>
      <p:pic>
        <p:nvPicPr>
          <p:cNvPr id="19460" name="Imagem 6" descr="trem-de-passageiro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785813"/>
            <a:ext cx="4024312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CaixaDeTexto 7"/>
          <p:cNvSpPr txBox="1">
            <a:spLocks noChangeArrowheads="1"/>
          </p:cNvSpPr>
          <p:nvPr/>
        </p:nvSpPr>
        <p:spPr bwMode="auto">
          <a:xfrm>
            <a:off x="1500188" y="5143500"/>
            <a:ext cx="3929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Ela ainda oferece seus serviços de logísticas de modo a atender  outras empresas, não  mantendo  esse serviço apenas para ela .</a:t>
            </a:r>
          </a:p>
        </p:txBody>
      </p:sp>
      <p:pic>
        <p:nvPicPr>
          <p:cNvPr id="19462" name="Imagem 8" descr="navio-transporte-minerio-val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63" y="4714875"/>
            <a:ext cx="28575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428625" y="785813"/>
            <a:ext cx="8229600" cy="5000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r>
              <a:rPr lang="pt-BR" sz="2600" dirty="0">
                <a:solidFill>
                  <a:srgbClr val="FF0000"/>
                </a:solidFill>
                <a:latin typeface="+mn-lt"/>
              </a:rPr>
              <a:t>Cases de Sucesso: Sobre a Empresa</a:t>
            </a:r>
          </a:p>
          <a:p>
            <a:pPr marL="274320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defRPr/>
            </a:pPr>
            <a:endParaRPr lang="pt-BR" sz="2600" dirty="0">
              <a:latin typeface="+mn-lt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714375" y="2119313"/>
            <a:ext cx="7429500" cy="4802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b="1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Fundada em 1948, pelo empresário Valentim dos Santos Diniz, quando chegou de Portugal abrindo sua primeira loja, uma doceria Pão de Açúcar.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0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pt-BR" sz="2000" dirty="0">
                <a:latin typeface="+mn-lt"/>
              </a:rPr>
              <a:t>O Grupo Pão de Açúcar passou de uma simples doceria para se transformar em uma das maiores empresas varejistas do mundo incluindo não só apenas hipermercados, mas como lojas de eletrodomésticos e produtos para o lar  e atacadistas como a ASSAI e até mesmo Drogarias.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pt-BR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latin typeface="+mn-lt"/>
            </a:endParaRPr>
          </a:p>
        </p:txBody>
      </p:sp>
      <p:pic>
        <p:nvPicPr>
          <p:cNvPr id="20483" name="Imagem 6" descr="pao-de-acuca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975" y="1357313"/>
            <a:ext cx="24860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CaixaDeTexto 1"/>
          <p:cNvSpPr txBox="1">
            <a:spLocks noChangeArrowheads="1"/>
          </p:cNvSpPr>
          <p:nvPr/>
        </p:nvSpPr>
        <p:spPr bwMode="auto">
          <a:xfrm>
            <a:off x="714375" y="642938"/>
            <a:ext cx="4357688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O Grupo Pão de Açúcar  investiu cerca de R$ </a:t>
            </a:r>
            <a:r>
              <a:rPr lang="pt-BR" sz="2800">
                <a:latin typeface="Constantia" pitchFamily="18" charset="0"/>
              </a:rPr>
              <a:t>20</a:t>
            </a:r>
            <a:r>
              <a:rPr lang="pt-BR" sz="2000">
                <a:latin typeface="Constantia" pitchFamily="18" charset="0"/>
              </a:rPr>
              <a:t> milhões em estocagem adicional para as operações logísticas.</a:t>
            </a:r>
          </a:p>
        </p:txBody>
      </p:sp>
      <p:pic>
        <p:nvPicPr>
          <p:cNvPr id="21506" name="Imagem 2" descr="trab_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214313"/>
            <a:ext cx="35321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CaixaDeTexto 3"/>
          <p:cNvSpPr txBox="1">
            <a:spLocks noChangeArrowheads="1"/>
          </p:cNvSpPr>
          <p:nvPr/>
        </p:nvSpPr>
        <p:spPr bwMode="auto">
          <a:xfrm>
            <a:off x="2714625" y="2786063"/>
            <a:ext cx="52149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Além de investir em um sistema multimodal incluindo transporte  marítimos de cabotagem, reduzindo custos em até 30%, dependendo da distância percorrida.</a:t>
            </a:r>
          </a:p>
        </p:txBody>
      </p:sp>
      <p:pic>
        <p:nvPicPr>
          <p:cNvPr id="21508" name="Imagem 4" descr="_44641873_tanker300a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143125"/>
            <a:ext cx="21526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CaixaDeTexto 5"/>
          <p:cNvSpPr txBox="1">
            <a:spLocks noChangeArrowheads="1"/>
          </p:cNvSpPr>
          <p:nvPr/>
        </p:nvSpPr>
        <p:spPr bwMode="auto">
          <a:xfrm>
            <a:off x="285750" y="5286375"/>
            <a:ext cx="5143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BR" sz="2000">
                <a:latin typeface="Constantia" pitchFamily="18" charset="0"/>
              </a:rPr>
              <a:t>O processo logístico conta hoje com uma frota 100% terceirizada, em um total de 153 transportadoras. Reduzindo custos com manutenção e renovação da frota.</a:t>
            </a:r>
          </a:p>
        </p:txBody>
      </p:sp>
      <p:pic>
        <p:nvPicPr>
          <p:cNvPr id="21510" name="Imagem 6" descr="frota de caminhoe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64200" y="4643438"/>
            <a:ext cx="3265488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x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700</TotalTime>
  <Words>1537</Words>
  <Application>Microsoft Office PowerPoint</Application>
  <PresentationFormat>Apresentação na tela (4:3)</PresentationFormat>
  <Paragraphs>147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2" baseType="lpstr">
      <vt:lpstr>Fluxo</vt:lpstr>
      <vt:lpstr>Destaque Logística</vt:lpstr>
      <vt:lpstr>Critérios</vt:lpstr>
      <vt:lpstr>Cases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Cases de Fracassos: Sobre a Empresa  </vt:lpstr>
      <vt:lpstr>Slide 13</vt:lpstr>
      <vt:lpstr>Cases de fracasso  sobre a empresa</vt:lpstr>
      <vt:lpstr>Slide 15</vt:lpstr>
      <vt:lpstr>Análise Comparativa Rodonaves X Brasil Logística </vt:lpstr>
      <vt:lpstr>Análise Comparativa Vale X Paranapanema</vt:lpstr>
      <vt:lpstr>Análise Comparativa Pão de Açúcar X Shoptime</vt:lpstr>
      <vt:lpstr>Exemplos de sucesso em São João da Boa Vista</vt:lpstr>
      <vt:lpstr>Slide 20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Smourf</dc:creator>
  <cp:lastModifiedBy>LUCIEL</cp:lastModifiedBy>
  <cp:revision>77</cp:revision>
  <dcterms:created xsi:type="dcterms:W3CDTF">2012-03-10T06:56:52Z</dcterms:created>
  <dcterms:modified xsi:type="dcterms:W3CDTF">2012-03-30T01:24:56Z</dcterms:modified>
</cp:coreProperties>
</file>